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PT Sans Narrow"/>
      <p:regular r:id="rId34"/>
      <p:bold r:id="rId35"/>
    </p:embeddedFont>
    <p:embeddedFont>
      <p:font typeface="Open Sans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AD3FFA1-DC6E-4E41-B445-59EA94E058B9}">
  <a:tblStyle styleId="{2AD3FFA1-DC6E-4E41-B445-59EA94E058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PTSansNarrow-bold.fntdata"/><Relationship Id="rId12" Type="http://schemas.openxmlformats.org/officeDocument/2006/relationships/slide" Target="slides/slide7.xml"/><Relationship Id="rId34" Type="http://schemas.openxmlformats.org/officeDocument/2006/relationships/font" Target="fonts/PTSansNarrow-regular.fntdata"/><Relationship Id="rId15" Type="http://schemas.openxmlformats.org/officeDocument/2006/relationships/slide" Target="slides/slide10.xml"/><Relationship Id="rId37" Type="http://schemas.openxmlformats.org/officeDocument/2006/relationships/font" Target="fonts/OpenSans-bold.fntdata"/><Relationship Id="rId14" Type="http://schemas.openxmlformats.org/officeDocument/2006/relationships/slide" Target="slides/slide9.xml"/><Relationship Id="rId36" Type="http://schemas.openxmlformats.org/officeDocument/2006/relationships/font" Target="fonts/OpenSans-regular.fntdata"/><Relationship Id="rId17" Type="http://schemas.openxmlformats.org/officeDocument/2006/relationships/slide" Target="slides/slide12.xml"/><Relationship Id="rId39" Type="http://schemas.openxmlformats.org/officeDocument/2006/relationships/font" Target="fonts/OpenSans-boldItalic.fntdata"/><Relationship Id="rId16" Type="http://schemas.openxmlformats.org/officeDocument/2006/relationships/slide" Target="slides/slide11.xml"/><Relationship Id="rId38" Type="http://schemas.openxmlformats.org/officeDocument/2006/relationships/font" Target="fonts/OpenSans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latimes.com/business/la-fi-uc-irvine-superbug-outbreak-20170413-story.html" TargetMode="External"/><Relationship Id="rId3" Type="http://schemas.openxmlformats.org/officeDocument/2006/relationships/hyperlink" Target="https://www.ncbi.nlm.nih.gov/pmc/articles/PMC3385992/#R5" TargetMode="Externa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b42d21d2d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b42d21d2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have talked to you about the value of our product and we will get into some financials shortly, but I want to highlight some of the other components of our business model.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Outsourcing Options to consider: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PPG, Beneq Coating Services, Thin-Film Partners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b539196d5_2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b539196d5_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have talked to you about the value of our product and we will get into some financials shortly, but I want to highlight some of the other components of our business model.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Outsourcing Options to consider: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PPG, Beneq Coating Services, Thin-Film Partners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b42d21d2d_0_5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b42d21d2d_0_5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have talked to you about the value of our product and we will get into some financials shortly, but I want to highlight some of the other components of our business model.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Outsourcing Options to consider: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PPG, Beneq Coating Services, Thin-Film Partners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b42d21d2d_0_6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b42d21d2d_0_6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have talked to you about the value of our product and we will get into some financials shortly, but I want to highlight some of the other components of our business model.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Outsourcing Options to consider: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PPG, Beneq Coating Services, Thin-Film Partners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b6270c18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b6270c18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b25644f3f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b25644f3f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Assuming we start with 20 hospitals, a 10% growth rate results in the following 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b42d21d2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b42d21d2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b3c93066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b3c9306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b42d21d2d_0_5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b42d21d2d_0_5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b25644f3f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b25644f3f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are looking for someone with medical sales experience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b539196d5_2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b539196d5_2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http://www.latimes.com/business/la-fi-uc-irvine-superbug-outbreak-20170413-story.html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UC Irvine Story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https://www.ncbi.nlm.nih.gov/pmc/articles/PMC3385992/#R5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Economic impacts of outbreaks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b25644f3f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2b25644f3f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b32179aa6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b32179aa6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b32179aa6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2b32179aa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b42d21d2d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b42d21d2d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b539196d5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2b539196d5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b539196d5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2b539196d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b539196d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b539196d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b539196d5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b539196d5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b539196d5_2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b539196d5_2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b25644f3f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b25644f3f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b25644f3f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b25644f3f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Potentially put ask of $500,000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To perform infield testing and begin early-stage production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b25644f3f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b25644f3f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Secret Sauce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b32179aa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b32179a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b25644f3f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b25644f3f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http://www.nationalpurity.com/can-hospital-save-money-bigger-cleaning-budget/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b32179aa6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b32179aa6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30% Reduction is based on a study done in the UK on copper surfaces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b42d21d2d_0_6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b42d21d2d_0_6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Relationship Id="rId4" Type="http://schemas.openxmlformats.org/officeDocument/2006/relationships/image" Target="../media/image3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png"/><Relationship Id="rId4" Type="http://schemas.openxmlformats.org/officeDocument/2006/relationships/image" Target="../media/image29.png"/><Relationship Id="rId10" Type="http://schemas.openxmlformats.org/officeDocument/2006/relationships/image" Target="../media/image32.png"/><Relationship Id="rId9" Type="http://schemas.openxmlformats.org/officeDocument/2006/relationships/image" Target="../media/image31.png"/><Relationship Id="rId5" Type="http://schemas.openxmlformats.org/officeDocument/2006/relationships/image" Target="../media/image21.png"/><Relationship Id="rId6" Type="http://schemas.openxmlformats.org/officeDocument/2006/relationships/image" Target="../media/image23.png"/><Relationship Id="rId7" Type="http://schemas.openxmlformats.org/officeDocument/2006/relationships/image" Target="../media/image27.jpg"/><Relationship Id="rId8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10" Type="http://schemas.openxmlformats.org/officeDocument/2006/relationships/image" Target="../media/image3.png"/><Relationship Id="rId9" Type="http://schemas.openxmlformats.org/officeDocument/2006/relationships/image" Target="../media/image14.png"/><Relationship Id="rId5" Type="http://schemas.openxmlformats.org/officeDocument/2006/relationships/image" Target="../media/image17.png"/><Relationship Id="rId6" Type="http://schemas.openxmlformats.org/officeDocument/2006/relationships/image" Target="../media/image10.png"/><Relationship Id="rId7" Type="http://schemas.openxmlformats.org/officeDocument/2006/relationships/image" Target="../media/image22.png"/><Relationship Id="rId8" Type="http://schemas.openxmlformats.org/officeDocument/2006/relationships/image" Target="../media/image3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8.jpg"/><Relationship Id="rId4" Type="http://schemas.openxmlformats.org/officeDocument/2006/relationships/image" Target="../media/image35.png"/><Relationship Id="rId5" Type="http://schemas.openxmlformats.org/officeDocument/2006/relationships/image" Target="../media/image3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2.png"/><Relationship Id="rId7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652775" y="1289375"/>
            <a:ext cx="6396300" cy="169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Lumogenic </a:t>
            </a:r>
            <a:r>
              <a:rPr lang="en"/>
              <a:t>Light-Based Hospital Sanitation</a:t>
            </a:r>
            <a:endParaRPr/>
          </a:p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1730025" y="3213125"/>
            <a:ext cx="6241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Samer Abdelmoty, Nabeel Mohamed, Candace Ogata, Daniel Peppler, &amp; Apurva Pradhan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With Dr. Mohammad Islam</a:t>
            </a:r>
            <a:endParaRPr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0" name="Google Shape;180;p22"/>
          <p:cNvSpPr/>
          <p:nvPr/>
        </p:nvSpPr>
        <p:spPr>
          <a:xfrm>
            <a:off x="2893150" y="2040475"/>
            <a:ext cx="1854300" cy="1055700"/>
          </a:xfrm>
          <a:prstGeom prst="rect">
            <a:avLst/>
          </a:prstGeom>
          <a:solidFill>
            <a:srgbClr val="666666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99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Lumogenic</a:t>
            </a:r>
            <a:endParaRPr b="1" sz="2800">
              <a:solidFill>
                <a:srgbClr val="FF99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81" name="Google Shape;181;p22"/>
          <p:cNvSpPr/>
          <p:nvPr/>
        </p:nvSpPr>
        <p:spPr>
          <a:xfrm>
            <a:off x="152450" y="944525"/>
            <a:ext cx="1854300" cy="1055700"/>
          </a:xfrm>
          <a:prstGeom prst="rect">
            <a:avLst/>
          </a:prstGeom>
          <a:solidFill>
            <a:srgbClr val="666666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Raw Materials</a:t>
            </a:r>
            <a:endParaRPr sz="24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82" name="Google Shape;182;p22"/>
          <p:cNvSpPr/>
          <p:nvPr/>
        </p:nvSpPr>
        <p:spPr>
          <a:xfrm>
            <a:off x="152450" y="3150325"/>
            <a:ext cx="1854300" cy="1055700"/>
          </a:xfrm>
          <a:prstGeom prst="rect">
            <a:avLst/>
          </a:prstGeom>
          <a:solidFill>
            <a:srgbClr val="666666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Outsourced Manufacture</a:t>
            </a:r>
            <a:endParaRPr sz="24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183" name="Google Shape;183;p22"/>
          <p:cNvCxnSpPr/>
          <p:nvPr/>
        </p:nvCxnSpPr>
        <p:spPr>
          <a:xfrm>
            <a:off x="3813550" y="1406250"/>
            <a:ext cx="10500" cy="5109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4" name="Google Shape;184;p22"/>
          <p:cNvCxnSpPr/>
          <p:nvPr/>
        </p:nvCxnSpPr>
        <p:spPr>
          <a:xfrm rot="10800000">
            <a:off x="2080975" y="1691850"/>
            <a:ext cx="656400" cy="5586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85" name="Google Shape;185;p22"/>
          <p:cNvCxnSpPr/>
          <p:nvPr/>
        </p:nvCxnSpPr>
        <p:spPr>
          <a:xfrm flipH="1" rot="10800000">
            <a:off x="2075450" y="2829975"/>
            <a:ext cx="656400" cy="5586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86" name="Google Shape;186;p22"/>
          <p:cNvSpPr/>
          <p:nvPr/>
        </p:nvSpPr>
        <p:spPr>
          <a:xfrm>
            <a:off x="2893150" y="3887325"/>
            <a:ext cx="1854300" cy="1055700"/>
          </a:xfrm>
          <a:prstGeom prst="rect">
            <a:avLst/>
          </a:prstGeom>
          <a:solidFill>
            <a:srgbClr val="666666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Continued R&amp;D</a:t>
            </a:r>
            <a:endParaRPr sz="24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187" name="Google Shape;187;p22"/>
          <p:cNvCxnSpPr/>
          <p:nvPr/>
        </p:nvCxnSpPr>
        <p:spPr>
          <a:xfrm flipH="1" rot="10800000">
            <a:off x="3813550" y="3235050"/>
            <a:ext cx="10500" cy="5109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8" name="Google Shape;188;p22"/>
          <p:cNvSpPr/>
          <p:nvPr/>
        </p:nvSpPr>
        <p:spPr>
          <a:xfrm>
            <a:off x="4979425" y="1524325"/>
            <a:ext cx="1976100" cy="2103600"/>
          </a:xfrm>
          <a:prstGeom prst="rightArrow">
            <a:avLst>
              <a:gd fmla="val 50000" name="adj1"/>
              <a:gd fmla="val 50344" name="adj2"/>
            </a:avLst>
          </a:prstGeom>
          <a:solidFill>
            <a:srgbClr val="666666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Direct Sales &amp; Marketing</a:t>
            </a:r>
            <a:endParaRPr sz="24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89" name="Google Shape;189;p22"/>
          <p:cNvSpPr/>
          <p:nvPr/>
        </p:nvSpPr>
        <p:spPr>
          <a:xfrm>
            <a:off x="2893150" y="229725"/>
            <a:ext cx="1854300" cy="1055700"/>
          </a:xfrm>
          <a:prstGeom prst="rect">
            <a:avLst/>
          </a:prstGeom>
          <a:solidFill>
            <a:srgbClr val="666666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Funding</a:t>
            </a:r>
            <a:endParaRPr sz="24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90" name="Google Shape;190;p22"/>
          <p:cNvSpPr/>
          <p:nvPr/>
        </p:nvSpPr>
        <p:spPr>
          <a:xfrm>
            <a:off x="7160350" y="2040475"/>
            <a:ext cx="1854300" cy="1055700"/>
          </a:xfrm>
          <a:prstGeom prst="rect">
            <a:avLst/>
          </a:prstGeom>
          <a:solidFill>
            <a:srgbClr val="666666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Hospitals</a:t>
            </a:r>
            <a:endParaRPr sz="24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 txBox="1"/>
          <p:nvPr>
            <p:ph type="title"/>
          </p:nvPr>
        </p:nvSpPr>
        <p:spPr>
          <a:xfrm>
            <a:off x="997500" y="2164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Key Resources</a:t>
            </a:r>
            <a:endParaRPr sz="2400"/>
          </a:p>
        </p:txBody>
      </p:sp>
      <p:sp>
        <p:nvSpPr>
          <p:cNvPr id="196" name="Google Shape;19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" name="Google Shape;197;p23"/>
          <p:cNvSpPr/>
          <p:nvPr/>
        </p:nvSpPr>
        <p:spPr>
          <a:xfrm>
            <a:off x="2893150" y="2040475"/>
            <a:ext cx="1854300" cy="1055700"/>
          </a:xfrm>
          <a:prstGeom prst="rect">
            <a:avLst/>
          </a:prstGeom>
          <a:solidFill>
            <a:srgbClr val="666666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99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Lumogenic</a:t>
            </a:r>
            <a:endParaRPr b="1" sz="2800">
              <a:solidFill>
                <a:srgbClr val="FF99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98" name="Google Shape;198;p23"/>
          <p:cNvSpPr/>
          <p:nvPr/>
        </p:nvSpPr>
        <p:spPr>
          <a:xfrm>
            <a:off x="152450" y="944525"/>
            <a:ext cx="1854300" cy="1055700"/>
          </a:xfrm>
          <a:prstGeom prst="rect">
            <a:avLst/>
          </a:prstGeom>
          <a:solidFill>
            <a:srgbClr val="666666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Raw Materials</a:t>
            </a:r>
            <a:endParaRPr sz="24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99" name="Google Shape;199;p23"/>
          <p:cNvSpPr/>
          <p:nvPr/>
        </p:nvSpPr>
        <p:spPr>
          <a:xfrm>
            <a:off x="152450" y="3150325"/>
            <a:ext cx="1854300" cy="10557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Outsourced Manufacture</a:t>
            </a:r>
            <a:endParaRPr sz="24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200" name="Google Shape;200;p23"/>
          <p:cNvCxnSpPr/>
          <p:nvPr/>
        </p:nvCxnSpPr>
        <p:spPr>
          <a:xfrm>
            <a:off x="3813550" y="1406250"/>
            <a:ext cx="10500" cy="5109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1" name="Google Shape;201;p23"/>
          <p:cNvCxnSpPr/>
          <p:nvPr/>
        </p:nvCxnSpPr>
        <p:spPr>
          <a:xfrm rot="10800000">
            <a:off x="2080975" y="1691850"/>
            <a:ext cx="656400" cy="5586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02" name="Google Shape;202;p23"/>
          <p:cNvCxnSpPr/>
          <p:nvPr/>
        </p:nvCxnSpPr>
        <p:spPr>
          <a:xfrm flipH="1" rot="10800000">
            <a:off x="2075450" y="2829975"/>
            <a:ext cx="656400" cy="558600"/>
          </a:xfrm>
          <a:prstGeom prst="straightConnector1">
            <a:avLst/>
          </a:prstGeom>
          <a:noFill/>
          <a:ln cap="flat" cmpd="sng" w="38100">
            <a:solidFill>
              <a:srgbClr val="F3F3F3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03" name="Google Shape;203;p23"/>
          <p:cNvSpPr/>
          <p:nvPr/>
        </p:nvSpPr>
        <p:spPr>
          <a:xfrm>
            <a:off x="2893150" y="3887325"/>
            <a:ext cx="1854300" cy="10557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Continued R&amp;D</a:t>
            </a:r>
            <a:endParaRPr sz="24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204" name="Google Shape;204;p23"/>
          <p:cNvCxnSpPr/>
          <p:nvPr/>
        </p:nvCxnSpPr>
        <p:spPr>
          <a:xfrm flipH="1" rot="10800000">
            <a:off x="3813550" y="3235050"/>
            <a:ext cx="10500" cy="510900"/>
          </a:xfrm>
          <a:prstGeom prst="straightConnector1">
            <a:avLst/>
          </a:prstGeom>
          <a:noFill/>
          <a:ln cap="flat" cmpd="sng" w="38100">
            <a:solidFill>
              <a:srgbClr val="F3F3F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5" name="Google Shape;205;p23"/>
          <p:cNvSpPr/>
          <p:nvPr/>
        </p:nvSpPr>
        <p:spPr>
          <a:xfrm>
            <a:off x="4979425" y="1524325"/>
            <a:ext cx="1976100" cy="2103600"/>
          </a:xfrm>
          <a:prstGeom prst="rightArrow">
            <a:avLst>
              <a:gd fmla="val 50000" name="adj1"/>
              <a:gd fmla="val 50344" name="adj2"/>
            </a:avLst>
          </a:prstGeom>
          <a:solidFill>
            <a:srgbClr val="F3F3F3"/>
          </a:solidFill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Direct Sales &amp; Marketing</a:t>
            </a:r>
            <a:endParaRPr sz="24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06" name="Google Shape;206;p23"/>
          <p:cNvSpPr/>
          <p:nvPr/>
        </p:nvSpPr>
        <p:spPr>
          <a:xfrm>
            <a:off x="2893150" y="229725"/>
            <a:ext cx="1854300" cy="1055700"/>
          </a:xfrm>
          <a:prstGeom prst="rect">
            <a:avLst/>
          </a:prstGeom>
          <a:solidFill>
            <a:srgbClr val="666666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Funding</a:t>
            </a:r>
            <a:endParaRPr sz="24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07" name="Google Shape;207;p23"/>
          <p:cNvSpPr/>
          <p:nvPr/>
        </p:nvSpPr>
        <p:spPr>
          <a:xfrm>
            <a:off x="7160350" y="2040475"/>
            <a:ext cx="1854300" cy="10557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Hospitals</a:t>
            </a:r>
            <a:endParaRPr sz="24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08" name="Google Shape;208;p23"/>
          <p:cNvSpPr txBox="1"/>
          <p:nvPr/>
        </p:nvSpPr>
        <p:spPr>
          <a:xfrm>
            <a:off x="76250" y="2089650"/>
            <a:ext cx="2215200" cy="2367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Metal foil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Titanium butoxide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Anhydrous ethanol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Glucose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Hexachloroplatinic acid</a:t>
            </a:r>
            <a:endParaRPr/>
          </a:p>
        </p:txBody>
      </p:sp>
      <p:sp>
        <p:nvSpPr>
          <p:cNvPr id="209" name="Google Shape;209;p23"/>
          <p:cNvSpPr txBox="1"/>
          <p:nvPr/>
        </p:nvSpPr>
        <p:spPr>
          <a:xfrm>
            <a:off x="5009525" y="140225"/>
            <a:ext cx="3151800" cy="147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Pre-seed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Incubators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Grants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Seed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Angel investments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Sales and marketing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Manufacturing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4"/>
          <p:cNvSpPr txBox="1"/>
          <p:nvPr>
            <p:ph type="title"/>
          </p:nvPr>
        </p:nvSpPr>
        <p:spPr>
          <a:xfrm>
            <a:off x="1080600" y="42732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Key Activities</a:t>
            </a:r>
            <a:endParaRPr sz="2400"/>
          </a:p>
        </p:txBody>
      </p:sp>
      <p:sp>
        <p:nvSpPr>
          <p:cNvPr id="215" name="Google Shape;21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6" name="Google Shape;216;p24"/>
          <p:cNvSpPr/>
          <p:nvPr/>
        </p:nvSpPr>
        <p:spPr>
          <a:xfrm>
            <a:off x="2893150" y="2040475"/>
            <a:ext cx="1854300" cy="1055700"/>
          </a:xfrm>
          <a:prstGeom prst="rect">
            <a:avLst/>
          </a:prstGeom>
          <a:solidFill>
            <a:srgbClr val="666666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99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Lumogenic</a:t>
            </a:r>
            <a:endParaRPr b="1" sz="2800">
              <a:solidFill>
                <a:srgbClr val="FF99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17" name="Google Shape;217;p24"/>
          <p:cNvSpPr/>
          <p:nvPr/>
        </p:nvSpPr>
        <p:spPr>
          <a:xfrm>
            <a:off x="152450" y="944525"/>
            <a:ext cx="1854300" cy="10557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Raw Materials</a:t>
            </a:r>
            <a:endParaRPr sz="24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18" name="Google Shape;218;p24"/>
          <p:cNvSpPr/>
          <p:nvPr/>
        </p:nvSpPr>
        <p:spPr>
          <a:xfrm>
            <a:off x="152450" y="3150325"/>
            <a:ext cx="1854300" cy="1055700"/>
          </a:xfrm>
          <a:prstGeom prst="rect">
            <a:avLst/>
          </a:prstGeom>
          <a:solidFill>
            <a:srgbClr val="666666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Outsourced Manufacture</a:t>
            </a:r>
            <a:endParaRPr sz="24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219" name="Google Shape;219;p24"/>
          <p:cNvCxnSpPr/>
          <p:nvPr/>
        </p:nvCxnSpPr>
        <p:spPr>
          <a:xfrm>
            <a:off x="3813550" y="1406250"/>
            <a:ext cx="10500" cy="510900"/>
          </a:xfrm>
          <a:prstGeom prst="straightConnector1">
            <a:avLst/>
          </a:prstGeom>
          <a:noFill/>
          <a:ln cap="flat" cmpd="sng" w="38100">
            <a:solidFill>
              <a:srgbClr val="F3F3F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0" name="Google Shape;220;p24"/>
          <p:cNvCxnSpPr/>
          <p:nvPr/>
        </p:nvCxnSpPr>
        <p:spPr>
          <a:xfrm rot="10800000">
            <a:off x="2080975" y="1691850"/>
            <a:ext cx="656400" cy="558600"/>
          </a:xfrm>
          <a:prstGeom prst="straightConnector1">
            <a:avLst/>
          </a:prstGeom>
          <a:noFill/>
          <a:ln cap="flat" cmpd="sng" w="38100">
            <a:solidFill>
              <a:srgbClr val="F3F3F3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21" name="Google Shape;221;p24"/>
          <p:cNvCxnSpPr/>
          <p:nvPr/>
        </p:nvCxnSpPr>
        <p:spPr>
          <a:xfrm flipH="1" rot="10800000">
            <a:off x="2075450" y="2829975"/>
            <a:ext cx="656400" cy="5586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22" name="Google Shape;222;p24"/>
          <p:cNvSpPr/>
          <p:nvPr/>
        </p:nvSpPr>
        <p:spPr>
          <a:xfrm>
            <a:off x="2893150" y="3887325"/>
            <a:ext cx="1854300" cy="1055700"/>
          </a:xfrm>
          <a:prstGeom prst="rect">
            <a:avLst/>
          </a:prstGeom>
          <a:solidFill>
            <a:srgbClr val="666666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Continued R&amp;D</a:t>
            </a:r>
            <a:endParaRPr sz="24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223" name="Google Shape;223;p24"/>
          <p:cNvCxnSpPr/>
          <p:nvPr/>
        </p:nvCxnSpPr>
        <p:spPr>
          <a:xfrm flipH="1" rot="10800000">
            <a:off x="3813550" y="3235050"/>
            <a:ext cx="10500" cy="5109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4" name="Google Shape;224;p24"/>
          <p:cNvSpPr/>
          <p:nvPr/>
        </p:nvSpPr>
        <p:spPr>
          <a:xfrm>
            <a:off x="4979425" y="1524325"/>
            <a:ext cx="1976100" cy="2103600"/>
          </a:xfrm>
          <a:prstGeom prst="rightArrow">
            <a:avLst>
              <a:gd fmla="val 50000" name="adj1"/>
              <a:gd fmla="val 50344" name="adj2"/>
            </a:avLst>
          </a:prstGeom>
          <a:solidFill>
            <a:srgbClr val="F3F3F3"/>
          </a:solidFill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Direct Sales &amp; Marketing</a:t>
            </a:r>
            <a:endParaRPr sz="24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25" name="Google Shape;225;p24"/>
          <p:cNvSpPr/>
          <p:nvPr/>
        </p:nvSpPr>
        <p:spPr>
          <a:xfrm>
            <a:off x="2893150" y="229725"/>
            <a:ext cx="1854300" cy="10557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Funding</a:t>
            </a:r>
            <a:endParaRPr sz="24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26" name="Google Shape;226;p24"/>
          <p:cNvSpPr/>
          <p:nvPr/>
        </p:nvSpPr>
        <p:spPr>
          <a:xfrm>
            <a:off x="7160350" y="2040475"/>
            <a:ext cx="1854300" cy="10557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Hospitals</a:t>
            </a:r>
            <a:endParaRPr sz="24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27" name="Google Shape;227;p24"/>
          <p:cNvSpPr txBox="1"/>
          <p:nvPr/>
        </p:nvSpPr>
        <p:spPr>
          <a:xfrm>
            <a:off x="0" y="1951225"/>
            <a:ext cx="2215200" cy="105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Common materials and processes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Limit our capital equipment costs</a:t>
            </a:r>
            <a:endParaRPr/>
          </a:p>
        </p:txBody>
      </p:sp>
      <p:sp>
        <p:nvSpPr>
          <p:cNvPr id="228" name="Google Shape;228;p24"/>
          <p:cNvSpPr txBox="1"/>
          <p:nvPr/>
        </p:nvSpPr>
        <p:spPr>
          <a:xfrm>
            <a:off x="4903225" y="3962425"/>
            <a:ext cx="3151800" cy="7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/>
              <a:t>CMU Islam Research Group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Improve efficiency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Reduce long-term costs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4" name="Google Shape;234;p25"/>
          <p:cNvSpPr/>
          <p:nvPr/>
        </p:nvSpPr>
        <p:spPr>
          <a:xfrm>
            <a:off x="2893150" y="2040475"/>
            <a:ext cx="1854300" cy="1055700"/>
          </a:xfrm>
          <a:prstGeom prst="rect">
            <a:avLst/>
          </a:prstGeom>
          <a:solidFill>
            <a:srgbClr val="666666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99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Lumogenic</a:t>
            </a:r>
            <a:endParaRPr b="1" sz="2800">
              <a:solidFill>
                <a:srgbClr val="FF99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35" name="Google Shape;235;p25"/>
          <p:cNvSpPr/>
          <p:nvPr/>
        </p:nvSpPr>
        <p:spPr>
          <a:xfrm>
            <a:off x="152450" y="944525"/>
            <a:ext cx="1854300" cy="10557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Raw Materials</a:t>
            </a:r>
            <a:endParaRPr sz="24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36" name="Google Shape;236;p25"/>
          <p:cNvSpPr/>
          <p:nvPr/>
        </p:nvSpPr>
        <p:spPr>
          <a:xfrm>
            <a:off x="152450" y="3150325"/>
            <a:ext cx="1854300" cy="10557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Outsourced Manufacture</a:t>
            </a:r>
            <a:endParaRPr sz="24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237" name="Google Shape;237;p25"/>
          <p:cNvCxnSpPr/>
          <p:nvPr/>
        </p:nvCxnSpPr>
        <p:spPr>
          <a:xfrm>
            <a:off x="3813550" y="1406250"/>
            <a:ext cx="10500" cy="510900"/>
          </a:xfrm>
          <a:prstGeom prst="straightConnector1">
            <a:avLst/>
          </a:prstGeom>
          <a:noFill/>
          <a:ln cap="flat" cmpd="sng" w="38100">
            <a:solidFill>
              <a:srgbClr val="F3F3F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8" name="Google Shape;238;p25"/>
          <p:cNvCxnSpPr/>
          <p:nvPr/>
        </p:nvCxnSpPr>
        <p:spPr>
          <a:xfrm rot="10800000">
            <a:off x="2080975" y="1691850"/>
            <a:ext cx="656400" cy="558600"/>
          </a:xfrm>
          <a:prstGeom prst="straightConnector1">
            <a:avLst/>
          </a:prstGeom>
          <a:noFill/>
          <a:ln cap="flat" cmpd="sng" w="38100">
            <a:solidFill>
              <a:srgbClr val="F3F3F3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39" name="Google Shape;239;p25"/>
          <p:cNvCxnSpPr/>
          <p:nvPr/>
        </p:nvCxnSpPr>
        <p:spPr>
          <a:xfrm flipH="1" rot="10800000">
            <a:off x="2075450" y="2829975"/>
            <a:ext cx="656400" cy="558600"/>
          </a:xfrm>
          <a:prstGeom prst="straightConnector1">
            <a:avLst/>
          </a:prstGeom>
          <a:noFill/>
          <a:ln cap="flat" cmpd="sng" w="38100">
            <a:solidFill>
              <a:srgbClr val="F3F3F3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40" name="Google Shape;240;p25"/>
          <p:cNvSpPr/>
          <p:nvPr/>
        </p:nvSpPr>
        <p:spPr>
          <a:xfrm>
            <a:off x="2893150" y="3887325"/>
            <a:ext cx="1854300" cy="10557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Continued R&amp;D</a:t>
            </a:r>
            <a:endParaRPr sz="24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241" name="Google Shape;241;p25"/>
          <p:cNvCxnSpPr/>
          <p:nvPr/>
        </p:nvCxnSpPr>
        <p:spPr>
          <a:xfrm flipH="1" rot="10800000">
            <a:off x="3813550" y="3235050"/>
            <a:ext cx="10500" cy="510900"/>
          </a:xfrm>
          <a:prstGeom prst="straightConnector1">
            <a:avLst/>
          </a:prstGeom>
          <a:noFill/>
          <a:ln cap="flat" cmpd="sng" w="38100">
            <a:solidFill>
              <a:srgbClr val="F3F3F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2" name="Google Shape;242;p25"/>
          <p:cNvSpPr/>
          <p:nvPr/>
        </p:nvSpPr>
        <p:spPr>
          <a:xfrm>
            <a:off x="4979425" y="1524325"/>
            <a:ext cx="1976100" cy="2103600"/>
          </a:xfrm>
          <a:prstGeom prst="rightArrow">
            <a:avLst>
              <a:gd fmla="val 50000" name="adj1"/>
              <a:gd fmla="val 50344" name="adj2"/>
            </a:avLst>
          </a:prstGeom>
          <a:solidFill>
            <a:srgbClr val="666666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Direct Sales &amp; Marketing</a:t>
            </a:r>
            <a:endParaRPr sz="24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43" name="Google Shape;243;p25"/>
          <p:cNvSpPr/>
          <p:nvPr/>
        </p:nvSpPr>
        <p:spPr>
          <a:xfrm>
            <a:off x="2893150" y="229725"/>
            <a:ext cx="1854300" cy="10557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Funding</a:t>
            </a:r>
            <a:endParaRPr sz="24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44" name="Google Shape;244;p25"/>
          <p:cNvSpPr/>
          <p:nvPr/>
        </p:nvSpPr>
        <p:spPr>
          <a:xfrm>
            <a:off x="7160350" y="2040475"/>
            <a:ext cx="1854300" cy="1055700"/>
          </a:xfrm>
          <a:prstGeom prst="rect">
            <a:avLst/>
          </a:prstGeom>
          <a:solidFill>
            <a:srgbClr val="666666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Hospitals</a:t>
            </a:r>
            <a:endParaRPr sz="24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45" name="Google Shape;245;p25"/>
          <p:cNvSpPr txBox="1"/>
          <p:nvPr/>
        </p:nvSpPr>
        <p:spPr>
          <a:xfrm>
            <a:off x="4946175" y="3627925"/>
            <a:ext cx="2880300" cy="131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/>
              <a:t>Help mitigate barriers to entry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/>
              <a:t>Relationships with local hospitals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Industry experience</a:t>
            </a:r>
            <a:endParaRPr/>
          </a:p>
        </p:txBody>
      </p:sp>
      <p:sp>
        <p:nvSpPr>
          <p:cNvPr id="246" name="Google Shape;246;p25"/>
          <p:cNvSpPr txBox="1"/>
          <p:nvPr>
            <p:ph type="title"/>
          </p:nvPr>
        </p:nvSpPr>
        <p:spPr>
          <a:xfrm>
            <a:off x="4890750" y="664525"/>
            <a:ext cx="28803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Customer Relationships &amp; Channels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Purchase Model</a:t>
            </a:r>
            <a:endParaRPr/>
          </a:p>
        </p:txBody>
      </p:sp>
      <p:sp>
        <p:nvSpPr>
          <p:cNvPr id="252" name="Google Shape;252;p26"/>
          <p:cNvSpPr txBox="1"/>
          <p:nvPr>
            <p:ph idx="1" type="body"/>
          </p:nvPr>
        </p:nvSpPr>
        <p:spPr>
          <a:xfrm>
            <a:off x="4592775" y="1266325"/>
            <a:ext cx="4239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One time purchase</a:t>
            </a:r>
            <a:r>
              <a:rPr lang="en"/>
              <a:t> - Includes installation of wallpaper and stickers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Replacement of wallpaper and stickers every five years</a:t>
            </a:r>
            <a:endParaRPr/>
          </a:p>
        </p:txBody>
      </p:sp>
      <p:sp>
        <p:nvSpPr>
          <p:cNvPr id="253" name="Google Shape;25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4" name="Google Shape;254;p26"/>
          <p:cNvPicPr preferRelativeResize="0"/>
          <p:nvPr/>
        </p:nvPicPr>
        <p:blipFill rotWithShape="1">
          <a:blip r:embed="rId3">
            <a:alphaModFix/>
          </a:blip>
          <a:srcRect b="13733" l="0" r="0" t="0"/>
          <a:stretch/>
        </p:blipFill>
        <p:spPr>
          <a:xfrm>
            <a:off x="311700" y="1327688"/>
            <a:ext cx="3682325" cy="3179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7"/>
          <p:cNvSpPr txBox="1"/>
          <p:nvPr>
            <p:ph type="title"/>
          </p:nvPr>
        </p:nvSpPr>
        <p:spPr>
          <a:xfrm>
            <a:off x="311700" y="2926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Financials </a:t>
            </a:r>
            <a:endParaRPr/>
          </a:p>
        </p:txBody>
      </p:sp>
      <p:sp>
        <p:nvSpPr>
          <p:cNvPr id="260" name="Google Shape;26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1" name="Google Shape;2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3675" y="1383225"/>
            <a:ext cx="4777924" cy="277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775" y="1362600"/>
            <a:ext cx="4228201" cy="27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"/>
          <p:cNvSpPr txBox="1"/>
          <p:nvPr>
            <p:ph idx="1" type="body"/>
          </p:nvPr>
        </p:nvSpPr>
        <p:spPr>
          <a:xfrm>
            <a:off x="311700" y="1266175"/>
            <a:ext cx="3999900" cy="3397200"/>
          </a:xfrm>
          <a:prstGeom prst="rect">
            <a:avLst/>
          </a:prstGeom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Product must meet strict sanitation standards</a:t>
            </a:r>
            <a:endParaRPr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Benchmark is a </a:t>
            </a:r>
            <a:r>
              <a:rPr b="1" lang="en"/>
              <a:t>69% Reduction in CFUs</a:t>
            </a:r>
            <a:r>
              <a:rPr lang="en"/>
              <a:t> </a:t>
            </a:r>
            <a:r>
              <a:rPr b="1" lang="en"/>
              <a:t>within 5 minutes</a:t>
            </a:r>
            <a:endParaRPr b="1" sz="6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Testing must confirm product claims</a:t>
            </a:r>
            <a:endParaRPr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Lifetime of </a:t>
            </a:r>
            <a:r>
              <a:rPr b="1" lang="en"/>
              <a:t>5 years</a:t>
            </a:r>
            <a:endParaRPr b="1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Efficiency doesn’t degrade</a:t>
            </a:r>
            <a:endParaRPr/>
          </a:p>
        </p:txBody>
      </p:sp>
      <p:sp>
        <p:nvSpPr>
          <p:cNvPr id="268" name="Google Shape;268;p28"/>
          <p:cNvSpPr txBox="1"/>
          <p:nvPr>
            <p:ph idx="2" type="body"/>
          </p:nvPr>
        </p:nvSpPr>
        <p:spPr>
          <a:xfrm>
            <a:off x="4832400" y="1266175"/>
            <a:ext cx="3999900" cy="3397200"/>
          </a:xfrm>
          <a:prstGeom prst="rect">
            <a:avLst/>
          </a:prstGeom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Hospitals are extremely </a:t>
            </a:r>
            <a:r>
              <a:rPr b="1" lang="en"/>
              <a:t>RISK AVERSE</a:t>
            </a:r>
            <a:endParaRPr b="1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Partner with a local hospital first to gain </a:t>
            </a:r>
            <a:r>
              <a:rPr b="1" lang="en"/>
              <a:t>credibility</a:t>
            </a:r>
            <a:endParaRPr b="1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Must significantly exceed other methods</a:t>
            </a:r>
            <a:endParaRPr sz="800"/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en"/>
              <a:t>Our profits are still an </a:t>
            </a:r>
            <a:r>
              <a:rPr b="1" lang="en"/>
              <a:t>estimate</a:t>
            </a:r>
            <a:endParaRPr b="1"/>
          </a:p>
          <a:p>
            <a:pPr indent="-3048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Uncertainty in manufacturing costs</a:t>
            </a:r>
            <a:endParaRPr/>
          </a:p>
          <a:p>
            <a:pPr indent="-3048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Uncertainty in willingness to pay</a:t>
            </a:r>
            <a:endParaRPr/>
          </a:p>
        </p:txBody>
      </p:sp>
      <p:sp>
        <p:nvSpPr>
          <p:cNvPr id="269" name="Google Shape;26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0" name="Google Shape;270;p28"/>
          <p:cNvSpPr txBox="1"/>
          <p:nvPr>
            <p:ph type="title"/>
          </p:nvPr>
        </p:nvSpPr>
        <p:spPr>
          <a:xfrm>
            <a:off x="311700" y="3688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and Barriers: Non-Market Analysis</a:t>
            </a:r>
            <a:endParaRPr/>
          </a:p>
        </p:txBody>
      </p:sp>
      <p:sp>
        <p:nvSpPr>
          <p:cNvPr id="271" name="Google Shape;271;p28"/>
          <p:cNvSpPr/>
          <p:nvPr/>
        </p:nvSpPr>
        <p:spPr>
          <a:xfrm>
            <a:off x="4832400" y="1266175"/>
            <a:ext cx="3999900" cy="7074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PT Sans Narrow"/>
                <a:ea typeface="PT Sans Narrow"/>
                <a:cs typeface="PT Sans Narrow"/>
                <a:sym typeface="PT Sans Narrow"/>
              </a:rPr>
              <a:t>Market</a:t>
            </a:r>
            <a:r>
              <a:rPr b="1" lang="en" sz="2400">
                <a:latin typeface="PT Sans Narrow"/>
                <a:ea typeface="PT Sans Narrow"/>
                <a:cs typeface="PT Sans Narrow"/>
                <a:sym typeface="PT Sans Narrow"/>
              </a:rPr>
              <a:t> Risk</a:t>
            </a:r>
            <a:endParaRPr b="1"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72" name="Google Shape;272;p28"/>
          <p:cNvSpPr/>
          <p:nvPr/>
        </p:nvSpPr>
        <p:spPr>
          <a:xfrm>
            <a:off x="311700" y="1266175"/>
            <a:ext cx="3999900" cy="7074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PT Sans Narrow"/>
                <a:ea typeface="PT Sans Narrow"/>
                <a:cs typeface="PT Sans Narrow"/>
                <a:sym typeface="PT Sans Narrow"/>
              </a:rPr>
              <a:t>Technical</a:t>
            </a:r>
            <a:r>
              <a:rPr b="1" lang="en" sz="2400">
                <a:latin typeface="PT Sans Narrow"/>
                <a:ea typeface="PT Sans Narrow"/>
                <a:cs typeface="PT Sans Narrow"/>
                <a:sym typeface="PT Sans Narrow"/>
              </a:rPr>
              <a:t> Risk</a:t>
            </a:r>
            <a:endParaRPr b="1"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9"/>
          <p:cNvSpPr txBox="1"/>
          <p:nvPr>
            <p:ph type="title"/>
          </p:nvPr>
        </p:nvSpPr>
        <p:spPr>
          <a:xfrm>
            <a:off x="311700" y="1402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Opportunities for Future Growth</a:t>
            </a:r>
            <a:endParaRPr/>
          </a:p>
        </p:txBody>
      </p:sp>
      <p:sp>
        <p:nvSpPr>
          <p:cNvPr id="278" name="Google Shape;278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9" name="Google Shape;27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046465"/>
            <a:ext cx="3094749" cy="1951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9"/>
          <p:cNvPicPr preferRelativeResize="0"/>
          <p:nvPr/>
        </p:nvPicPr>
        <p:blipFill rotWithShape="1">
          <a:blip r:embed="rId4">
            <a:alphaModFix/>
          </a:blip>
          <a:srcRect b="0" l="34730" r="0" t="0"/>
          <a:stretch/>
        </p:blipFill>
        <p:spPr>
          <a:xfrm>
            <a:off x="311700" y="928450"/>
            <a:ext cx="3094751" cy="197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9"/>
          <p:cNvSpPr txBox="1"/>
          <p:nvPr/>
        </p:nvSpPr>
        <p:spPr>
          <a:xfrm>
            <a:off x="4249350" y="1386925"/>
            <a:ext cx="3537900" cy="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3"/>
                </a:solidFill>
              </a:rPr>
              <a:t>15,583</a:t>
            </a:r>
            <a:r>
              <a:rPr lang="en" sz="1800"/>
              <a:t> certified elder care and nursing facilities</a:t>
            </a:r>
            <a:endParaRPr sz="1800"/>
          </a:p>
        </p:txBody>
      </p:sp>
      <p:sp>
        <p:nvSpPr>
          <p:cNvPr id="282" name="Google Shape;282;p29"/>
          <p:cNvSpPr txBox="1"/>
          <p:nvPr/>
        </p:nvSpPr>
        <p:spPr>
          <a:xfrm>
            <a:off x="4249350" y="3404125"/>
            <a:ext cx="37326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3"/>
                </a:solidFill>
              </a:rPr>
              <a:t>90,000</a:t>
            </a:r>
            <a:r>
              <a:rPr lang="en" sz="1800"/>
              <a:t> </a:t>
            </a:r>
            <a:r>
              <a:rPr lang="en" sz="1800"/>
              <a:t>elementary schools in the U.S.</a:t>
            </a:r>
            <a:endParaRPr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8" name="Google Shape;288;p30"/>
          <p:cNvSpPr txBox="1"/>
          <p:nvPr>
            <p:ph type="title"/>
          </p:nvPr>
        </p:nvSpPr>
        <p:spPr>
          <a:xfrm>
            <a:off x="903800" y="71725"/>
            <a:ext cx="3675300" cy="15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$500K</a:t>
            </a:r>
            <a:endParaRPr sz="7200"/>
          </a:p>
        </p:txBody>
      </p:sp>
      <p:sp>
        <p:nvSpPr>
          <p:cNvPr id="289" name="Google Shape;289;p30"/>
          <p:cNvSpPr txBox="1"/>
          <p:nvPr>
            <p:ph idx="1" type="body"/>
          </p:nvPr>
        </p:nvSpPr>
        <p:spPr>
          <a:xfrm>
            <a:off x="3429950" y="218900"/>
            <a:ext cx="50985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Ask From SBIRs t</a:t>
            </a:r>
            <a:r>
              <a:rPr lang="en"/>
              <a:t>o Perform Infield Testing and Begin Early-Stage Manufacture</a:t>
            </a:r>
            <a:endParaRPr/>
          </a:p>
        </p:txBody>
      </p:sp>
      <p:sp>
        <p:nvSpPr>
          <p:cNvPr id="290" name="Google Shape;290;p30"/>
          <p:cNvSpPr txBox="1"/>
          <p:nvPr>
            <p:ph type="title"/>
          </p:nvPr>
        </p:nvSpPr>
        <p:spPr>
          <a:xfrm>
            <a:off x="3534725" y="1560625"/>
            <a:ext cx="3675300" cy="15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$743K</a:t>
            </a:r>
            <a:endParaRPr sz="7200"/>
          </a:p>
        </p:txBody>
      </p:sp>
      <p:sp>
        <p:nvSpPr>
          <p:cNvPr id="291" name="Google Shape;291;p30"/>
          <p:cNvSpPr txBox="1"/>
          <p:nvPr>
            <p:ph idx="1" type="body"/>
          </p:nvPr>
        </p:nvSpPr>
        <p:spPr>
          <a:xfrm>
            <a:off x="5895400" y="1667200"/>
            <a:ext cx="32487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Benefit to Hospitals Per Year</a:t>
            </a:r>
            <a:endParaRPr/>
          </a:p>
        </p:txBody>
      </p:sp>
      <p:sp>
        <p:nvSpPr>
          <p:cNvPr id="292" name="Google Shape;292;p30"/>
          <p:cNvSpPr txBox="1"/>
          <p:nvPr>
            <p:ph type="title"/>
          </p:nvPr>
        </p:nvSpPr>
        <p:spPr>
          <a:xfrm>
            <a:off x="867725" y="2627425"/>
            <a:ext cx="3675300" cy="15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$47M</a:t>
            </a:r>
            <a:endParaRPr sz="7200"/>
          </a:p>
        </p:txBody>
      </p:sp>
      <p:sp>
        <p:nvSpPr>
          <p:cNvPr id="293" name="Google Shape;293;p30"/>
          <p:cNvSpPr txBox="1"/>
          <p:nvPr>
            <p:ph idx="1" type="body"/>
          </p:nvPr>
        </p:nvSpPr>
        <p:spPr>
          <a:xfrm>
            <a:off x="2914350" y="2997175"/>
            <a:ext cx="50985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Potential Annual Revenue</a:t>
            </a:r>
            <a:endParaRPr/>
          </a:p>
        </p:txBody>
      </p:sp>
      <p:sp>
        <p:nvSpPr>
          <p:cNvPr id="294" name="Google Shape;294;p30"/>
          <p:cNvSpPr txBox="1"/>
          <p:nvPr>
            <p:ph idx="4294967295" type="subTitle"/>
          </p:nvPr>
        </p:nvSpPr>
        <p:spPr>
          <a:xfrm>
            <a:off x="1451100" y="3945200"/>
            <a:ext cx="6241800" cy="792600"/>
          </a:xfrm>
          <a:prstGeom prst="rect">
            <a:avLst/>
          </a:prstGeom>
          <a:solidFill>
            <a:srgbClr val="C9DAF8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000"/>
              <a:t>Harnessing the power of light to save money, save time, and protect lives</a:t>
            </a:r>
            <a:endParaRPr b="1" sz="2000"/>
          </a:p>
        </p:txBody>
      </p:sp>
      <p:sp>
        <p:nvSpPr>
          <p:cNvPr id="295" name="Google Shape;295;p30"/>
          <p:cNvSpPr txBox="1"/>
          <p:nvPr/>
        </p:nvSpPr>
        <p:spPr>
          <a:xfrm>
            <a:off x="2630950" y="710350"/>
            <a:ext cx="73350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1"/>
          <p:cNvSpPr txBox="1"/>
          <p:nvPr>
            <p:ph type="title"/>
          </p:nvPr>
        </p:nvSpPr>
        <p:spPr>
          <a:xfrm>
            <a:off x="289650" y="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Team</a:t>
            </a:r>
            <a:endParaRPr/>
          </a:p>
        </p:txBody>
      </p:sp>
      <p:sp>
        <p:nvSpPr>
          <p:cNvPr id="301" name="Google Shape;301;p31"/>
          <p:cNvSpPr txBox="1"/>
          <p:nvPr>
            <p:ph idx="1" type="body"/>
          </p:nvPr>
        </p:nvSpPr>
        <p:spPr>
          <a:xfrm>
            <a:off x="0" y="707400"/>
            <a:ext cx="9198900" cy="44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02" name="Google Shape;30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1950" y="1272075"/>
            <a:ext cx="1691600" cy="169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8850" y="1272075"/>
            <a:ext cx="1691600" cy="169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32175" y="1272075"/>
            <a:ext cx="1691600" cy="169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1"/>
          <p:cNvSpPr txBox="1"/>
          <p:nvPr>
            <p:ph idx="12" type="sldNum"/>
          </p:nvPr>
        </p:nvSpPr>
        <p:spPr>
          <a:xfrm>
            <a:off x="8563308" y="47478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6" name="Google Shape;306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52400" y="1272088"/>
            <a:ext cx="1691623" cy="1691623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1"/>
          <p:cNvSpPr txBox="1"/>
          <p:nvPr/>
        </p:nvSpPr>
        <p:spPr>
          <a:xfrm>
            <a:off x="221800" y="3064250"/>
            <a:ext cx="1442700" cy="16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Apurva </a:t>
            </a:r>
            <a:r>
              <a:rPr b="1" lang="en" sz="1600"/>
              <a:t>Pradhan</a:t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MS Chemical Engineering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MS E&amp;TIM</a:t>
            </a:r>
            <a:endParaRPr b="1"/>
          </a:p>
        </p:txBody>
      </p:sp>
      <p:sp>
        <p:nvSpPr>
          <p:cNvPr id="308" name="Google Shape;308;p31"/>
          <p:cNvSpPr txBox="1"/>
          <p:nvPr/>
        </p:nvSpPr>
        <p:spPr>
          <a:xfrm>
            <a:off x="2050588" y="3064250"/>
            <a:ext cx="14427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Nabeel Mohamed</a:t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MS Electrical and Computer Engineering</a:t>
            </a:r>
            <a:endParaRPr b="1"/>
          </a:p>
        </p:txBody>
      </p:sp>
      <p:sp>
        <p:nvSpPr>
          <p:cNvPr id="309" name="Google Shape;309;p31"/>
          <p:cNvSpPr txBox="1"/>
          <p:nvPr/>
        </p:nvSpPr>
        <p:spPr>
          <a:xfrm>
            <a:off x="3978300" y="3064250"/>
            <a:ext cx="14427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Candace Ogata</a:t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MS Materials Science &amp; Engineering</a:t>
            </a:r>
            <a:endParaRPr b="1"/>
          </a:p>
        </p:txBody>
      </p:sp>
      <p:sp>
        <p:nvSpPr>
          <p:cNvPr id="310" name="Google Shape;310;p31"/>
          <p:cNvSpPr txBox="1"/>
          <p:nvPr/>
        </p:nvSpPr>
        <p:spPr>
          <a:xfrm>
            <a:off x="5756625" y="3064250"/>
            <a:ext cx="14427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Samer Abdelmoty</a:t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MS Mechanical Engineering</a:t>
            </a:r>
            <a:endParaRPr b="1"/>
          </a:p>
        </p:txBody>
      </p:sp>
      <p:sp>
        <p:nvSpPr>
          <p:cNvPr id="311" name="Google Shape;311;p31"/>
          <p:cNvSpPr txBox="1"/>
          <p:nvPr/>
        </p:nvSpPr>
        <p:spPr>
          <a:xfrm>
            <a:off x="7611150" y="3052063"/>
            <a:ext cx="1442700" cy="16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Daniel Peppler</a:t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MS Materials Science &amp; Engineering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MS E&amp;TIM</a:t>
            </a:r>
            <a:endParaRPr b="1"/>
          </a:p>
        </p:txBody>
      </p:sp>
      <p:pic>
        <p:nvPicPr>
          <p:cNvPr id="312" name="Google Shape;312;p31"/>
          <p:cNvPicPr preferRelativeResize="0"/>
          <p:nvPr/>
        </p:nvPicPr>
        <p:blipFill rotWithShape="1">
          <a:blip r:embed="rId7">
            <a:alphaModFix/>
          </a:blip>
          <a:srcRect b="61031" l="41185" r="11717" t="9642"/>
          <a:stretch/>
        </p:blipFill>
        <p:spPr>
          <a:xfrm>
            <a:off x="0" y="1272075"/>
            <a:ext cx="1853550" cy="169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52400" y="316887"/>
            <a:ext cx="1583399" cy="56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175" y="26475"/>
            <a:ext cx="1145025" cy="114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44074" y="220259"/>
            <a:ext cx="1972625" cy="757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2748" y="265250"/>
            <a:ext cx="5459301" cy="122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4">
            <a:alphaModFix amt="44000"/>
          </a:blip>
          <a:stretch>
            <a:fillRect/>
          </a:stretch>
        </p:blipFill>
        <p:spPr>
          <a:xfrm>
            <a:off x="1151675" y="1487875"/>
            <a:ext cx="3041550" cy="343210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/>
        </p:nvSpPr>
        <p:spPr>
          <a:xfrm>
            <a:off x="1847575" y="2121275"/>
            <a:ext cx="5588400" cy="151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The outbreaks are also costly. A 2010 study found that a MRSA infection extended the infant’s hospital stay by 40 days on average at </a:t>
            </a:r>
            <a:r>
              <a:rPr b="1" lang="en" sz="1800"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an additional cost of $160,000. </a:t>
            </a:r>
            <a:endParaRPr b="1" sz="1800">
              <a:highlight>
                <a:srgbClr val="FFFF00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1700" y="1632525"/>
            <a:ext cx="6169451" cy="13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450" y="3295224"/>
            <a:ext cx="7884875" cy="90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7">
            <a:alphaModFix amt="79000"/>
          </a:blip>
          <a:stretch>
            <a:fillRect/>
          </a:stretch>
        </p:blipFill>
        <p:spPr>
          <a:xfrm>
            <a:off x="472300" y="1765338"/>
            <a:ext cx="3862701" cy="256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3875" y="816800"/>
            <a:ext cx="7144026" cy="8157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/>
          <p:nvPr/>
        </p:nvSpPr>
        <p:spPr>
          <a:xfrm>
            <a:off x="917025" y="2268425"/>
            <a:ext cx="4061100" cy="12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highlight>
                  <a:srgbClr val="FFFFFF"/>
                </a:highlight>
              </a:rPr>
              <a:t>2007 Outbreak… at Johns Hopkins Hospital </a:t>
            </a:r>
            <a:r>
              <a:rPr b="1" lang="en" sz="2400">
                <a:highlight>
                  <a:srgbClr val="FFFF00"/>
                </a:highlight>
              </a:rPr>
              <a:t>cost an estimated $650,000</a:t>
            </a:r>
            <a:endParaRPr b="1" sz="2400">
              <a:highlight>
                <a:srgbClr val="FFFF00"/>
              </a:highlight>
            </a:endParaRPr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275" y="3372625"/>
            <a:ext cx="9101451" cy="90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51675" y="1810913"/>
            <a:ext cx="7718325" cy="100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2"/>
          <p:cNvSpPr txBox="1"/>
          <p:nvPr>
            <p:ph type="title"/>
          </p:nvPr>
        </p:nvSpPr>
        <p:spPr>
          <a:xfrm>
            <a:off x="311700" y="49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 and </a:t>
            </a:r>
            <a:r>
              <a:rPr lang="en"/>
              <a:t>Acknowledgements</a:t>
            </a:r>
            <a:endParaRPr/>
          </a:p>
        </p:txBody>
      </p:sp>
      <p:sp>
        <p:nvSpPr>
          <p:cNvPr id="321" name="Google Shape;321;p32"/>
          <p:cNvSpPr txBox="1"/>
          <p:nvPr>
            <p:ph idx="1" type="body"/>
          </p:nvPr>
        </p:nvSpPr>
        <p:spPr>
          <a:xfrm>
            <a:off x="311700" y="694600"/>
            <a:ext cx="8520600" cy="19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•Islam, M. et. al. Nano-photoelectrochemical Cell Arrays with Spatially Isolated Oxidation and Reduction Channels. </a:t>
            </a:r>
            <a:r>
              <a:rPr i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ACS Nano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2017, 11, 2150-2159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•Wilson, L. et. al. Multistate Point-Prevalence Survey of Healthcare-Associated Infections. </a:t>
            </a:r>
            <a:r>
              <a:rPr i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N.Engl. J. Med. 2014. 370; 13.</a:t>
            </a:r>
            <a:endParaRPr i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•Stone, P. Economic Burden of Healthcare-Associated Infections: an American Perspective. </a:t>
            </a:r>
            <a:r>
              <a:rPr i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NIH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2009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•Douglas Scott, R. “Direct Medical Cost of Healthcare-Associated Infections in US Hospitals and the Benefits of Prevention”. </a:t>
            </a:r>
            <a:r>
              <a:rPr i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Centers for Disease Control and Prevention. 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March 2009.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2"/>
          <p:cNvSpPr txBox="1"/>
          <p:nvPr/>
        </p:nvSpPr>
        <p:spPr>
          <a:xfrm>
            <a:off x="311700" y="2732925"/>
            <a:ext cx="38262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Special thanks to:</a:t>
            </a:r>
            <a:r>
              <a:rPr lang="en" sz="2000"/>
              <a:t> </a:t>
            </a:r>
            <a:endParaRPr sz="2000"/>
          </a:p>
        </p:txBody>
      </p:sp>
      <p:sp>
        <p:nvSpPr>
          <p:cNvPr id="323" name="Google Shape;323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4" name="Google Shape;324;p32"/>
          <p:cNvSpPr txBox="1"/>
          <p:nvPr/>
        </p:nvSpPr>
        <p:spPr>
          <a:xfrm>
            <a:off x="311700" y="3185125"/>
            <a:ext cx="8160900" cy="11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Dr. Mohammed Islam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Dr. Deborah Stine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Joe Hezir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325" name="Google Shape;32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0125" y="2683675"/>
            <a:ext cx="1508225" cy="21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7750" y="2683675"/>
            <a:ext cx="2109900" cy="21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37038" y="2683675"/>
            <a:ext cx="1403762" cy="21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3"/>
          <p:cNvSpPr txBox="1"/>
          <p:nvPr>
            <p:ph type="title"/>
          </p:nvPr>
        </p:nvSpPr>
        <p:spPr>
          <a:xfrm>
            <a:off x="311700" y="18928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APPENDIX</a:t>
            </a:r>
            <a:endParaRPr/>
          </a:p>
        </p:txBody>
      </p:sp>
      <p:sp>
        <p:nvSpPr>
          <p:cNvPr id="333" name="Google Shape;333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9" name="Google Shape;33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57763"/>
            <a:ext cx="8839199" cy="2580387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30% Reduction in HAI’s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Value Proposition</a:t>
            </a:r>
            <a:endParaRPr/>
          </a:p>
        </p:txBody>
      </p:sp>
      <p:sp>
        <p:nvSpPr>
          <p:cNvPr id="346" name="Google Shape;346;p3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a Hospital with 50 rooms sized 225 sq ft.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8" name="Google Shape;34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5950" y="2346175"/>
            <a:ext cx="5172075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Value Proposition</a:t>
            </a:r>
            <a:endParaRPr/>
          </a:p>
        </p:txBody>
      </p:sp>
      <p:sp>
        <p:nvSpPr>
          <p:cNvPr id="354" name="Google Shape;354;p3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2929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Indirect HAI Costs</a:t>
            </a:r>
            <a:endParaRPr b="1" sz="1300">
              <a:solidFill>
                <a:srgbClr val="29292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929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CMS no longer reimburses hospitals for care provided to a patient who contracts an HAIs, which will impact many hospitals' bottom lines.</a:t>
            </a:r>
            <a:endParaRPr sz="1300">
              <a:solidFill>
                <a:srgbClr val="29292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929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 2014, it was predicted 2,225 hospitals would lose roughly $227 million in withheld compensation, ranging as high as $1 million in losses to some hospitals annually. In 2015, the penalty increases and reimbursement changes are predicted to cost a 300-bed hospital $1.3 million annually.</a:t>
            </a:r>
            <a:endParaRPr sz="1300">
              <a:solidFill>
                <a:srgbClr val="29292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929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Indirectly, HAIs lead to a considerable financial burden and even bankruptcy for many patient families, as well as costs for medical malpractice cases and hospital liability.</a:t>
            </a:r>
            <a:endParaRPr sz="1300">
              <a:solidFill>
                <a:srgbClr val="29292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929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https://www.medicalnewstoday.com/articles/80074.php</a:t>
            </a:r>
            <a:endParaRPr sz="1300">
              <a:solidFill>
                <a:srgbClr val="29292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200"/>
              <a:t>https://www.beckershospitalreview.com/quality/how-hais-lead-to-direct-indirect-and-unintended-hospital-costs.html</a:t>
            </a:r>
            <a:r>
              <a:rPr lang="en" sz="1200"/>
              <a:t> 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1" name="Google Shape;36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2087" y="285787"/>
            <a:ext cx="5039825" cy="457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7" name="Google Shape;36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938" y="1025013"/>
            <a:ext cx="7396125" cy="309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3" name="Google Shape;37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2775" y="81975"/>
            <a:ext cx="6318450" cy="487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9" name="Google Shape;379;p40"/>
          <p:cNvSpPr txBox="1"/>
          <p:nvPr>
            <p:ph type="title"/>
          </p:nvPr>
        </p:nvSpPr>
        <p:spPr>
          <a:xfrm>
            <a:off x="511000" y="2038650"/>
            <a:ext cx="3675300" cy="15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$500K</a:t>
            </a:r>
            <a:endParaRPr sz="7200"/>
          </a:p>
        </p:txBody>
      </p:sp>
      <p:sp>
        <p:nvSpPr>
          <p:cNvPr id="380" name="Google Shape;380;p40"/>
          <p:cNvSpPr txBox="1"/>
          <p:nvPr>
            <p:ph idx="1" type="body"/>
          </p:nvPr>
        </p:nvSpPr>
        <p:spPr>
          <a:xfrm>
            <a:off x="3675950" y="2342775"/>
            <a:ext cx="50985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To perform infield testing and begin early-stage production</a:t>
            </a:r>
            <a:endParaRPr/>
          </a:p>
        </p:txBody>
      </p:sp>
      <p:sp>
        <p:nvSpPr>
          <p:cNvPr id="381" name="Google Shape;381;p40"/>
          <p:cNvSpPr txBox="1"/>
          <p:nvPr>
            <p:ph type="title"/>
          </p:nvPr>
        </p:nvSpPr>
        <p:spPr>
          <a:xfrm>
            <a:off x="848075" y="429350"/>
            <a:ext cx="7624500" cy="9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1"/>
                </a:solidFill>
              </a:rPr>
              <a:t>Initial Investment From Angel Investors or </a:t>
            </a:r>
            <a:r>
              <a:rPr lang="en"/>
              <a:t>SBIRs</a:t>
            </a:r>
            <a:endParaRPr sz="36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212325" y="230850"/>
            <a:ext cx="8619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Healthcare-Acquired Infections Are Still a Big Problem</a:t>
            </a:r>
            <a:endParaRPr/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56450"/>
            <a:ext cx="1668575" cy="166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3" y="3025035"/>
            <a:ext cx="1668575" cy="1444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1325" y="1407993"/>
            <a:ext cx="1207575" cy="1565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81325" y="3076289"/>
            <a:ext cx="1207575" cy="122457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5"/>
          <p:cNvSpPr txBox="1"/>
          <p:nvPr/>
        </p:nvSpPr>
        <p:spPr>
          <a:xfrm>
            <a:off x="2007100" y="1837025"/>
            <a:ext cx="27894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1 - 2 million</a:t>
            </a:r>
            <a:r>
              <a:rPr lang="en"/>
              <a:t> preventable healthcare-acquired infections each year in the US</a:t>
            </a:r>
            <a:endParaRPr/>
          </a:p>
        </p:txBody>
      </p:sp>
      <p:sp>
        <p:nvSpPr>
          <p:cNvPr id="95" name="Google Shape;95;p15"/>
          <p:cNvSpPr txBox="1"/>
          <p:nvPr/>
        </p:nvSpPr>
        <p:spPr>
          <a:xfrm>
            <a:off x="2007100" y="3393725"/>
            <a:ext cx="27894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90,000 patients die</a:t>
            </a:r>
            <a:r>
              <a:rPr b="1" lang="en"/>
              <a:t> </a:t>
            </a:r>
            <a:r>
              <a:rPr lang="en"/>
              <a:t>each year from preventable HAIs in the US</a:t>
            </a:r>
            <a:r>
              <a:rPr b="1" lang="en"/>
              <a:t> </a:t>
            </a:r>
            <a:endParaRPr b="1"/>
          </a:p>
        </p:txBody>
      </p:sp>
      <p:sp>
        <p:nvSpPr>
          <p:cNvPr id="96" name="Google Shape;96;p15"/>
          <p:cNvSpPr txBox="1"/>
          <p:nvPr/>
        </p:nvSpPr>
        <p:spPr>
          <a:xfrm>
            <a:off x="6188900" y="1736500"/>
            <a:ext cx="2789400" cy="9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36% increase in HAIs</a:t>
            </a:r>
            <a:r>
              <a:rPr b="1" lang="en"/>
              <a:t> </a:t>
            </a:r>
            <a:r>
              <a:rPr lang="en"/>
              <a:t>in 2016 due primarily to drug resistant pathogens</a:t>
            </a:r>
            <a:endParaRPr/>
          </a:p>
        </p:txBody>
      </p:sp>
      <p:sp>
        <p:nvSpPr>
          <p:cNvPr id="97" name="Google Shape;97;p15"/>
          <p:cNvSpPr txBox="1"/>
          <p:nvPr/>
        </p:nvSpPr>
        <p:spPr>
          <a:xfrm>
            <a:off x="6188900" y="3443225"/>
            <a:ext cx="27894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$10 - $30 billion</a:t>
            </a:r>
            <a:r>
              <a:rPr b="1" lang="en"/>
              <a:t> </a:t>
            </a:r>
            <a:r>
              <a:rPr lang="en"/>
              <a:t>is spent yearly by US hospitals to treat HAIs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311700" y="2164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Lumogenic Stickers and Wallpapers Can </a:t>
            </a:r>
            <a:r>
              <a:rPr lang="en"/>
              <a:t>Mitigate</a:t>
            </a:r>
            <a:r>
              <a:rPr lang="en"/>
              <a:t> the Risk of Hospital </a:t>
            </a:r>
            <a:r>
              <a:rPr lang="en"/>
              <a:t>Acquired</a:t>
            </a:r>
            <a:r>
              <a:rPr lang="en"/>
              <a:t> Infections </a:t>
            </a:r>
            <a:endParaRPr/>
          </a:p>
        </p:txBody>
      </p:sp>
      <p:sp>
        <p:nvSpPr>
          <p:cNvPr id="103" name="Google Shape;10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1575" y="1945301"/>
            <a:ext cx="4533025" cy="255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 rotWithShape="1">
          <a:blip r:embed="rId4">
            <a:alphaModFix/>
          </a:blip>
          <a:srcRect b="0" l="28867" r="26917" t="0"/>
          <a:stretch/>
        </p:blipFill>
        <p:spPr>
          <a:xfrm>
            <a:off x="758703" y="1945300"/>
            <a:ext cx="3004396" cy="255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/>
          <p:nvPr/>
        </p:nvSpPr>
        <p:spPr>
          <a:xfrm>
            <a:off x="2183650" y="4101400"/>
            <a:ext cx="10476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Stickers</a:t>
            </a:r>
            <a:endParaRPr/>
          </a:p>
        </p:txBody>
      </p:sp>
      <p:sp>
        <p:nvSpPr>
          <p:cNvPr id="107" name="Google Shape;107;p16"/>
          <p:cNvSpPr txBox="1"/>
          <p:nvPr/>
        </p:nvSpPr>
        <p:spPr>
          <a:xfrm>
            <a:off x="6643875" y="2876700"/>
            <a:ext cx="10476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Wallpaper</a:t>
            </a:r>
            <a:endParaRPr/>
          </a:p>
        </p:txBody>
      </p:sp>
      <p:cxnSp>
        <p:nvCxnSpPr>
          <p:cNvPr id="108" name="Google Shape;108;p16"/>
          <p:cNvCxnSpPr>
            <a:stCxn id="106" idx="0"/>
          </p:cNvCxnSpPr>
          <p:nvPr/>
        </p:nvCxnSpPr>
        <p:spPr>
          <a:xfrm flipH="1" rot="10800000">
            <a:off x="2707450" y="3434500"/>
            <a:ext cx="52800" cy="666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09" name="Google Shape;109;p16"/>
          <p:cNvCxnSpPr>
            <a:stCxn id="107" idx="1"/>
          </p:cNvCxnSpPr>
          <p:nvPr/>
        </p:nvCxnSpPr>
        <p:spPr>
          <a:xfrm rot="10800000">
            <a:off x="6190875" y="2857800"/>
            <a:ext cx="453000" cy="1896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311700" y="216425"/>
            <a:ext cx="8520600" cy="12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Lumogenic Harnesses the Power of Normal Light to Kill Pathogens </a:t>
            </a:r>
            <a:endParaRPr/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375" y="1866150"/>
            <a:ext cx="3275927" cy="270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17"/>
          <p:cNvSpPr txBox="1"/>
          <p:nvPr/>
        </p:nvSpPr>
        <p:spPr>
          <a:xfrm>
            <a:off x="1659925" y="4569100"/>
            <a:ext cx="9663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Patent Pending</a:t>
            </a:r>
            <a:endParaRPr sz="900"/>
          </a:p>
        </p:txBody>
      </p:sp>
      <p:sp>
        <p:nvSpPr>
          <p:cNvPr id="118" name="Google Shape;118;p17"/>
          <p:cNvSpPr txBox="1"/>
          <p:nvPr/>
        </p:nvSpPr>
        <p:spPr>
          <a:xfrm>
            <a:off x="8027150" y="1716075"/>
            <a:ext cx="1059300" cy="5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Lower is Better</a:t>
            </a:r>
            <a:endParaRPr b="1"/>
          </a:p>
        </p:txBody>
      </p:sp>
      <p:cxnSp>
        <p:nvCxnSpPr>
          <p:cNvPr id="119" name="Google Shape;119;p17"/>
          <p:cNvCxnSpPr>
            <a:stCxn id="118" idx="2"/>
          </p:cNvCxnSpPr>
          <p:nvPr/>
        </p:nvCxnSpPr>
        <p:spPr>
          <a:xfrm>
            <a:off x="8556800" y="2292675"/>
            <a:ext cx="11700" cy="1542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pic>
        <p:nvPicPr>
          <p:cNvPr id="120" name="Google Shape;12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2814" y="1358538"/>
            <a:ext cx="3723464" cy="341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/>
          <p:nvPr/>
        </p:nvSpPr>
        <p:spPr>
          <a:xfrm>
            <a:off x="8027150" y="4034450"/>
            <a:ext cx="966276" cy="824742"/>
          </a:xfrm>
          <a:prstGeom prst="irregularSeal2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7"/>
          <p:cNvSpPr txBox="1"/>
          <p:nvPr/>
        </p:nvSpPr>
        <p:spPr>
          <a:xfrm rot="-977517">
            <a:off x="8011672" y="4242590"/>
            <a:ext cx="844824" cy="2900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80000"/>
                </a:solidFill>
              </a:rPr>
              <a:t>Secret Sauce!</a:t>
            </a:r>
            <a:endParaRPr sz="1000">
              <a:solidFill>
                <a:srgbClr val="98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>
            <p:ph type="title"/>
          </p:nvPr>
        </p:nvSpPr>
        <p:spPr>
          <a:xfrm>
            <a:off x="120325" y="114050"/>
            <a:ext cx="90237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Lumogenic Kills and Prevents Drug Resistant Bacteria</a:t>
            </a:r>
            <a:endParaRPr/>
          </a:p>
        </p:txBody>
      </p:sp>
      <p:sp>
        <p:nvSpPr>
          <p:cNvPr id="128" name="Google Shape;128;p18"/>
          <p:cNvSpPr txBox="1"/>
          <p:nvPr/>
        </p:nvSpPr>
        <p:spPr>
          <a:xfrm>
            <a:off x="120325" y="1228625"/>
            <a:ext cx="23133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Fewer Superbugs</a:t>
            </a:r>
            <a:endParaRPr b="1" sz="1800"/>
          </a:p>
        </p:txBody>
      </p:sp>
      <p:pic>
        <p:nvPicPr>
          <p:cNvPr id="129" name="Google Shape;12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325" y="1775363"/>
            <a:ext cx="708274" cy="56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114" y="3015796"/>
            <a:ext cx="548700" cy="467003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8"/>
          <p:cNvSpPr txBox="1"/>
          <p:nvPr/>
        </p:nvSpPr>
        <p:spPr>
          <a:xfrm>
            <a:off x="115825" y="2467950"/>
            <a:ext cx="23133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Not Strain Specific</a:t>
            </a:r>
            <a:endParaRPr b="1" sz="1800"/>
          </a:p>
        </p:txBody>
      </p:sp>
      <p:pic>
        <p:nvPicPr>
          <p:cNvPr id="132" name="Google Shape;13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913" y="4181281"/>
            <a:ext cx="48310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 txBox="1"/>
          <p:nvPr/>
        </p:nvSpPr>
        <p:spPr>
          <a:xfrm>
            <a:off x="710250" y="1704425"/>
            <a:ext cx="28707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Pathogens will not develop a resistance to electrons</a:t>
            </a:r>
            <a:endParaRPr/>
          </a:p>
        </p:txBody>
      </p:sp>
      <p:sp>
        <p:nvSpPr>
          <p:cNvPr id="134" name="Google Shape;134;p18"/>
          <p:cNvSpPr txBox="1"/>
          <p:nvPr/>
        </p:nvSpPr>
        <p:spPr>
          <a:xfrm>
            <a:off x="710250" y="2907400"/>
            <a:ext cx="28707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pathogen is immune to this type of sanitation</a:t>
            </a:r>
            <a:endParaRPr/>
          </a:p>
        </p:txBody>
      </p:sp>
      <p:sp>
        <p:nvSpPr>
          <p:cNvPr id="135" name="Google Shape;135;p18"/>
          <p:cNvSpPr txBox="1"/>
          <p:nvPr/>
        </p:nvSpPr>
        <p:spPr>
          <a:xfrm>
            <a:off x="710250" y="4110375"/>
            <a:ext cx="28707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Indoor lighting is enough to produce enough charge to kill pathogens</a:t>
            </a:r>
            <a:endParaRPr/>
          </a:p>
        </p:txBody>
      </p:sp>
      <p:sp>
        <p:nvSpPr>
          <p:cNvPr id="136" name="Google Shape;136;p18"/>
          <p:cNvSpPr txBox="1"/>
          <p:nvPr/>
        </p:nvSpPr>
        <p:spPr>
          <a:xfrm>
            <a:off x="115825" y="3676950"/>
            <a:ext cx="35457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Operates in Indoor Lighting</a:t>
            </a:r>
            <a:endParaRPr b="1" sz="1800"/>
          </a:p>
        </p:txBody>
      </p:sp>
      <p:sp>
        <p:nvSpPr>
          <p:cNvPr id="137" name="Google Shape;13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8" name="Google Shape;138;p18"/>
          <p:cNvSpPr txBox="1"/>
          <p:nvPr/>
        </p:nvSpPr>
        <p:spPr>
          <a:xfrm>
            <a:off x="3063950" y="1630875"/>
            <a:ext cx="14598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Cancer</a:t>
            </a:r>
            <a:endParaRPr b="1" sz="1200"/>
          </a:p>
        </p:txBody>
      </p:sp>
      <p:sp>
        <p:nvSpPr>
          <p:cNvPr id="139" name="Google Shape;139;p18"/>
          <p:cNvSpPr txBox="1"/>
          <p:nvPr/>
        </p:nvSpPr>
        <p:spPr>
          <a:xfrm>
            <a:off x="3521150" y="2044725"/>
            <a:ext cx="10026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Diabetes</a:t>
            </a:r>
            <a:endParaRPr sz="1200"/>
          </a:p>
        </p:txBody>
      </p:sp>
      <p:sp>
        <p:nvSpPr>
          <p:cNvPr id="140" name="Google Shape;140;p18"/>
          <p:cNvSpPr txBox="1"/>
          <p:nvPr/>
        </p:nvSpPr>
        <p:spPr>
          <a:xfrm>
            <a:off x="3340550" y="2350788"/>
            <a:ext cx="11832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Diarrhoeal Disease</a:t>
            </a:r>
            <a:endParaRPr sz="1200"/>
          </a:p>
        </p:txBody>
      </p:sp>
      <p:sp>
        <p:nvSpPr>
          <p:cNvPr id="141" name="Google Shape;141;p18"/>
          <p:cNvSpPr txBox="1"/>
          <p:nvPr/>
        </p:nvSpPr>
        <p:spPr>
          <a:xfrm>
            <a:off x="3318950" y="2816725"/>
            <a:ext cx="12264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Road Traffic Accidents</a:t>
            </a:r>
            <a:endParaRPr sz="1200"/>
          </a:p>
        </p:txBody>
      </p:sp>
      <p:sp>
        <p:nvSpPr>
          <p:cNvPr id="142" name="Google Shape;142;p18"/>
          <p:cNvSpPr txBox="1"/>
          <p:nvPr/>
        </p:nvSpPr>
        <p:spPr>
          <a:xfrm>
            <a:off x="3085550" y="3254788"/>
            <a:ext cx="14598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Measles</a:t>
            </a:r>
            <a:endParaRPr sz="1200"/>
          </a:p>
        </p:txBody>
      </p:sp>
      <p:sp>
        <p:nvSpPr>
          <p:cNvPr id="143" name="Google Shape;143;p18"/>
          <p:cNvSpPr txBox="1"/>
          <p:nvPr/>
        </p:nvSpPr>
        <p:spPr>
          <a:xfrm>
            <a:off x="3085550" y="3610938"/>
            <a:ext cx="14598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Cholera</a:t>
            </a:r>
            <a:endParaRPr sz="1200"/>
          </a:p>
        </p:txBody>
      </p:sp>
      <p:sp>
        <p:nvSpPr>
          <p:cNvPr id="144" name="Google Shape;144;p18"/>
          <p:cNvSpPr txBox="1"/>
          <p:nvPr/>
        </p:nvSpPr>
        <p:spPr>
          <a:xfrm>
            <a:off x="3085550" y="4002575"/>
            <a:ext cx="14598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Tetanus</a:t>
            </a:r>
            <a:endParaRPr sz="1200"/>
          </a:p>
        </p:txBody>
      </p:sp>
      <p:pic>
        <p:nvPicPr>
          <p:cNvPr id="145" name="Google Shape;14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40550" y="1344510"/>
            <a:ext cx="5680600" cy="323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11675" y="4267250"/>
            <a:ext cx="596425" cy="173377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8"/>
          <p:cNvSpPr txBox="1"/>
          <p:nvPr/>
        </p:nvSpPr>
        <p:spPr>
          <a:xfrm>
            <a:off x="3340550" y="4357775"/>
            <a:ext cx="1752600" cy="1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Source: Review on Antimicrobial Resistance</a:t>
            </a:r>
            <a:endParaRPr sz="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Hospitals Are Our Target Market</a:t>
            </a:r>
            <a:endParaRPr/>
          </a:p>
        </p:txBody>
      </p:sp>
      <p:sp>
        <p:nvSpPr>
          <p:cNvPr id="153" name="Google Shape;15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4" name="Google Shape;154;p19"/>
          <p:cNvSpPr txBox="1"/>
          <p:nvPr/>
        </p:nvSpPr>
        <p:spPr>
          <a:xfrm>
            <a:off x="311700" y="1615525"/>
            <a:ext cx="2682900" cy="15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3"/>
                </a:solidFill>
              </a:rPr>
              <a:t>5,564</a:t>
            </a:r>
            <a:r>
              <a:rPr lang="en" sz="4800"/>
              <a:t> </a:t>
            </a:r>
            <a:endParaRPr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U.S. Registered Hospitals</a:t>
            </a:r>
            <a:endParaRPr sz="2000"/>
          </a:p>
        </p:txBody>
      </p:sp>
      <p:sp>
        <p:nvSpPr>
          <p:cNvPr id="155" name="Google Shape;155;p19"/>
          <p:cNvSpPr txBox="1"/>
          <p:nvPr/>
        </p:nvSpPr>
        <p:spPr>
          <a:xfrm>
            <a:off x="2672500" y="1615525"/>
            <a:ext cx="3185100" cy="26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3"/>
                </a:solidFill>
              </a:rPr>
              <a:t>~$20 K</a:t>
            </a:r>
            <a:endParaRPr sz="4800"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spent on treatment </a:t>
            </a:r>
            <a:r>
              <a:rPr b="1" lang="en" sz="2000"/>
              <a:t>by the hospital</a:t>
            </a:r>
            <a:r>
              <a:rPr lang="en" sz="2000"/>
              <a:t> each time an HAI occurs, as Medicare and Medicaid do not insure HAIs caused by hospitals</a:t>
            </a:r>
            <a:endParaRPr sz="4800">
              <a:solidFill>
                <a:schemeClr val="accent3"/>
              </a:solidFill>
            </a:endParaRPr>
          </a:p>
        </p:txBody>
      </p:sp>
      <p:sp>
        <p:nvSpPr>
          <p:cNvPr id="156" name="Google Shape;156;p19"/>
          <p:cNvSpPr txBox="1"/>
          <p:nvPr/>
        </p:nvSpPr>
        <p:spPr>
          <a:xfrm>
            <a:off x="5857600" y="1615525"/>
            <a:ext cx="2682900" cy="17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3"/>
                </a:solidFill>
              </a:rPr>
              <a:t>30%</a:t>
            </a:r>
            <a:endParaRPr sz="4800"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reduction in HAIs by Lumogenic could save hospitals </a:t>
            </a:r>
            <a:r>
              <a:rPr b="1" lang="en" sz="2000">
                <a:solidFill>
                  <a:schemeClr val="accent3"/>
                </a:solidFill>
              </a:rPr>
              <a:t>millions of dollars</a:t>
            </a:r>
            <a:r>
              <a:rPr lang="en" sz="2000"/>
              <a:t>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/>
          <p:nvPr>
            <p:ph type="title"/>
          </p:nvPr>
        </p:nvSpPr>
        <p:spPr>
          <a:xfrm>
            <a:off x="311700" y="1402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 Savings of $743,000 Per Year Per Hospital</a:t>
            </a:r>
            <a:endParaRPr/>
          </a:p>
        </p:txBody>
      </p:sp>
      <p:sp>
        <p:nvSpPr>
          <p:cNvPr id="162" name="Google Shape;16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3" name="Google Shape;163;p20"/>
          <p:cNvSpPr txBox="1"/>
          <p:nvPr/>
        </p:nvSpPr>
        <p:spPr>
          <a:xfrm>
            <a:off x="5638950" y="1258175"/>
            <a:ext cx="3382200" cy="32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Expected</a:t>
            </a:r>
            <a:r>
              <a:rPr lang="en" sz="1600"/>
              <a:t> 30% reduction in HAI’s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Reduction of US HAI occurrences by 216,000 annually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Potential total cost savings of $4.3 billion in the US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Average savings of </a:t>
            </a:r>
            <a:r>
              <a:rPr b="1" lang="en" sz="1600">
                <a:solidFill>
                  <a:schemeClr val="accent3"/>
                </a:solidFill>
              </a:rPr>
              <a:t>$743K per year per hospital</a:t>
            </a:r>
            <a:endParaRPr b="1" sz="1600">
              <a:solidFill>
                <a:schemeClr val="accent3"/>
              </a:solidFill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700" y="1363105"/>
            <a:ext cx="5486550" cy="2857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900" y="3907925"/>
            <a:ext cx="596425" cy="17337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0"/>
          <p:cNvSpPr txBox="1"/>
          <p:nvPr/>
        </p:nvSpPr>
        <p:spPr>
          <a:xfrm>
            <a:off x="241763" y="4013775"/>
            <a:ext cx="680700" cy="1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Source: CDC</a:t>
            </a:r>
            <a:endParaRPr sz="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/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Makes Lumogenic Different?</a:t>
            </a:r>
            <a:r>
              <a:rPr lang="en"/>
              <a:t> </a:t>
            </a:r>
            <a:endParaRPr/>
          </a:p>
        </p:txBody>
      </p:sp>
      <p:sp>
        <p:nvSpPr>
          <p:cNvPr id="172" name="Google Shape;17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73" name="Google Shape;173;p21"/>
          <p:cNvGraphicFramePr/>
          <p:nvPr/>
        </p:nvGraphicFramePr>
        <p:xfrm>
          <a:off x="218275" y="753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{2AD3FFA1-DC6E-4E41-B445-59EA94E058B9}</a:tableStyleId>
              </a:tblPr>
              <a:tblGrid>
                <a:gridCol w="1704125"/>
                <a:gridCol w="1704125"/>
                <a:gridCol w="1704125"/>
                <a:gridCol w="1704125"/>
                <a:gridCol w="1704125"/>
              </a:tblGrid>
              <a:tr h="372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Lumogenic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Metals (Cu, Ag)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UV-Treatment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Traditional Cleaning and Bleach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512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Efficient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00FF00"/>
                          </a:solidFill>
                        </a:rPr>
                        <a:t>✔</a:t>
                      </a:r>
                      <a:endParaRPr b="1" sz="2400">
                        <a:solidFill>
                          <a:srgbClr val="00FF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2400">
                          <a:solidFill>
                            <a:srgbClr val="00FF00"/>
                          </a:solidFill>
                        </a:rPr>
                        <a:t>✔</a:t>
                      </a:r>
                      <a:endParaRPr sz="24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2400">
                          <a:solidFill>
                            <a:srgbClr val="FF0000"/>
                          </a:solidFill>
                        </a:rPr>
                        <a:t>X</a:t>
                      </a:r>
                      <a:endParaRPr b="1" i="1" sz="24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2400">
                          <a:solidFill>
                            <a:srgbClr val="FF0000"/>
                          </a:solidFill>
                        </a:rPr>
                        <a:t>X</a:t>
                      </a:r>
                      <a:endParaRPr b="1" i="1" sz="24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</a:tr>
              <a:tr h="512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Easy to Use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2400">
                          <a:solidFill>
                            <a:srgbClr val="00FF00"/>
                          </a:solidFill>
                        </a:rPr>
                        <a:t>✔</a:t>
                      </a:r>
                      <a:endParaRPr sz="2400">
                        <a:solidFill>
                          <a:srgbClr val="00FF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2400">
                          <a:solidFill>
                            <a:srgbClr val="00FF00"/>
                          </a:solidFill>
                        </a:rPr>
                        <a:t>✔</a:t>
                      </a:r>
                      <a:r>
                        <a:rPr b="1" i="1" lang="en" sz="2400">
                          <a:solidFill>
                            <a:srgbClr val="FFFF00"/>
                          </a:solidFill>
                        </a:rPr>
                        <a:t> </a:t>
                      </a:r>
                      <a:endParaRPr sz="2400">
                        <a:solidFill>
                          <a:srgbClr val="FFFF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i="1" lang="en" sz="2400">
                          <a:solidFill>
                            <a:srgbClr val="FF0000"/>
                          </a:solidFill>
                        </a:rPr>
                        <a:t>X</a:t>
                      </a:r>
                      <a:endParaRPr sz="24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00FF00"/>
                          </a:solidFill>
                        </a:rPr>
                        <a:t>✔</a:t>
                      </a:r>
                      <a:endParaRPr b="1" i="1" sz="24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</a:tr>
              <a:tr h="565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Large Area Coverage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2400">
                          <a:solidFill>
                            <a:srgbClr val="00FF00"/>
                          </a:solidFill>
                        </a:rPr>
                        <a:t>✔</a:t>
                      </a:r>
                      <a:endParaRPr sz="2400">
                        <a:solidFill>
                          <a:srgbClr val="00FF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i="1" lang="en" sz="2400">
                          <a:solidFill>
                            <a:srgbClr val="FF0000"/>
                          </a:solidFill>
                        </a:rPr>
                        <a:t>X</a:t>
                      </a:r>
                      <a:endParaRPr sz="2400">
                        <a:solidFill>
                          <a:srgbClr val="00FF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2400">
                          <a:solidFill>
                            <a:srgbClr val="00FF00"/>
                          </a:solidFill>
                        </a:rPr>
                        <a:t>✔</a:t>
                      </a:r>
                      <a:endParaRPr sz="24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2400">
                          <a:solidFill>
                            <a:srgbClr val="FF0000"/>
                          </a:solidFill>
                        </a:rPr>
                        <a:t>X</a:t>
                      </a:r>
                      <a:endParaRPr b="1" i="1" sz="24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</a:tr>
              <a:tr h="565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Continuous Self-Cleaning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2400">
                          <a:solidFill>
                            <a:srgbClr val="00FF00"/>
                          </a:solidFill>
                        </a:rPr>
                        <a:t>✔</a:t>
                      </a:r>
                      <a:endParaRPr sz="2400">
                        <a:solidFill>
                          <a:srgbClr val="00FF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2400">
                          <a:solidFill>
                            <a:srgbClr val="00FF00"/>
                          </a:solidFill>
                        </a:rPr>
                        <a:t>✔</a:t>
                      </a:r>
                      <a:endParaRPr sz="2400">
                        <a:solidFill>
                          <a:srgbClr val="00FF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i="1" lang="en" sz="2400">
                          <a:solidFill>
                            <a:srgbClr val="FF0000"/>
                          </a:solidFill>
                        </a:rPr>
                        <a:t>X</a:t>
                      </a:r>
                      <a:endParaRPr sz="24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2400">
                          <a:solidFill>
                            <a:srgbClr val="FF0000"/>
                          </a:solidFill>
                        </a:rPr>
                        <a:t>X</a:t>
                      </a:r>
                      <a:endParaRPr b="1" i="1" sz="24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</a:tr>
              <a:tr h="565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Limits Downtime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2400">
                          <a:solidFill>
                            <a:srgbClr val="00FF00"/>
                          </a:solidFill>
                        </a:rPr>
                        <a:t>✔</a:t>
                      </a:r>
                      <a:endParaRPr sz="2400">
                        <a:solidFill>
                          <a:srgbClr val="00FF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00FF00"/>
                          </a:solidFill>
                        </a:rPr>
                        <a:t>✔</a:t>
                      </a:r>
                      <a:endParaRPr b="1" i="1" sz="2400">
                        <a:solidFill>
                          <a:srgbClr val="FFFF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i="1" lang="en" sz="2400">
                          <a:solidFill>
                            <a:srgbClr val="FF0000"/>
                          </a:solidFill>
                        </a:rPr>
                        <a:t>X</a:t>
                      </a:r>
                      <a:endParaRPr sz="24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2400">
                          <a:solidFill>
                            <a:srgbClr val="FF0000"/>
                          </a:solidFill>
                        </a:rPr>
                        <a:t>X</a:t>
                      </a:r>
                      <a:endParaRPr b="1" i="1" sz="24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</a:tr>
              <a:tr h="515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Non-Toxic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00FF00"/>
                          </a:solidFill>
                        </a:rPr>
                        <a:t>✔</a:t>
                      </a:r>
                      <a:endParaRPr b="1" sz="2400">
                        <a:solidFill>
                          <a:srgbClr val="00FF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00FF00"/>
                          </a:solidFill>
                        </a:rPr>
                        <a:t>✔</a:t>
                      </a:r>
                      <a:endParaRPr b="1" sz="2400">
                        <a:solidFill>
                          <a:srgbClr val="00FF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00FF00"/>
                          </a:solidFill>
                        </a:rPr>
                        <a:t>✔</a:t>
                      </a:r>
                      <a:endParaRPr b="1" i="1" sz="24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2400">
                          <a:solidFill>
                            <a:srgbClr val="FF0000"/>
                          </a:solidFill>
                        </a:rPr>
                        <a:t>X</a:t>
                      </a:r>
                      <a:endParaRPr b="1" i="1" sz="24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sp>
        <p:nvSpPr>
          <p:cNvPr id="174" name="Google Shape;174;p21"/>
          <p:cNvSpPr/>
          <p:nvPr/>
        </p:nvSpPr>
        <p:spPr>
          <a:xfrm>
            <a:off x="1922400" y="762288"/>
            <a:ext cx="1704000" cy="41973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